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0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6" r:id="rId17"/>
    <p:sldId id="268" r:id="rId18"/>
    <p:sldId id="269" r:id="rId19"/>
    <p:sldId id="277" r:id="rId20"/>
    <p:sldId id="270" r:id="rId21"/>
    <p:sldId id="271" r:id="rId22"/>
    <p:sldId id="278" r:id="rId23"/>
    <p:sldId id="272" r:id="rId24"/>
    <p:sldId id="273" r:id="rId25"/>
    <p:sldId id="274" r:id="rId26"/>
    <p:sldId id="275" r:id="rId27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/mac" TargetMode="External"/><Relationship Id="rId5" Type="http://schemas.openxmlformats.org/officeDocument/2006/relationships/hyperlink" Target="https://git-scm.com/download/win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72"/>
          <p:cNvPicPr/>
          <p:nvPr/>
        </p:nvPicPr>
        <p:blipFill>
          <a:blip r:embed="rId2"/>
          <a:stretch/>
        </p:blipFill>
        <p:spPr>
          <a:xfrm>
            <a:off x="-375611" y="387180"/>
            <a:ext cx="12316451" cy="6083640"/>
          </a:xfrm>
          <a:prstGeom prst="rect">
            <a:avLst/>
          </a:prstGeom>
          <a:ln>
            <a:noFill/>
          </a:ln>
        </p:spPr>
      </p:pic>
      <p:sp>
        <p:nvSpPr>
          <p:cNvPr id="72" name="CustomShape 1"/>
          <p:cNvSpPr/>
          <p:nvPr/>
        </p:nvSpPr>
        <p:spPr>
          <a:xfrm>
            <a:off x="8340480" y="4745160"/>
            <a:ext cx="3600360" cy="191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Conhecendo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Framework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Ruby on Rails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Imagem 5"/>
          <p:cNvPicPr/>
          <p:nvPr/>
        </p:nvPicPr>
        <p:blipFill>
          <a:blip r:embed="rId3"/>
          <a:stretch/>
        </p:blipFill>
        <p:spPr>
          <a:xfrm>
            <a:off x="44640" y="5256000"/>
            <a:ext cx="2043000" cy="15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533880" y="116640"/>
            <a:ext cx="96897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 porquê usar?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pic>
        <p:nvPicPr>
          <p:cNvPr id="104" name="Imagem 103"/>
          <p:cNvPicPr/>
          <p:nvPr/>
        </p:nvPicPr>
        <p:blipFill>
          <a:blip r:embed="rId4"/>
          <a:stretch/>
        </p:blipFill>
        <p:spPr>
          <a:xfrm>
            <a:off x="2160000" y="2016000"/>
            <a:ext cx="7155000" cy="347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D4E79E-1A19-4426-B1E8-0577712B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109"/>
          <p:cNvPicPr/>
          <p:nvPr/>
        </p:nvPicPr>
        <p:blipFill>
          <a:blip r:embed="rId2"/>
          <a:stretch/>
        </p:blipFill>
        <p:spPr>
          <a:xfrm>
            <a:off x="8992635" y="4921920"/>
            <a:ext cx="3005400" cy="1688787"/>
          </a:xfrm>
          <a:prstGeom prst="rect">
            <a:avLst/>
          </a:prstGeom>
          <a:ln>
            <a:noFill/>
          </a:ln>
        </p:spPr>
      </p:pic>
      <p:pic>
        <p:nvPicPr>
          <p:cNvPr id="106" name="Imagem 24"/>
          <p:cNvPicPr/>
          <p:nvPr/>
        </p:nvPicPr>
        <p:blipFill>
          <a:blip r:embed="rId3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33880" y="116640"/>
            <a:ext cx="1186668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instalar?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Imagem 3"/>
          <p:cNvPicPr/>
          <p:nvPr/>
        </p:nvPicPr>
        <p:blipFill>
          <a:blip r:embed="rId4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533880" y="1269611"/>
            <a:ext cx="11332167" cy="392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plataformas Windows e Mac basta acessar o link disponível no site do Git, e seguir os padrões básicos de instalação. Famoso “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next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next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”.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 Windows: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https://git-scm.com/download/win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 Mac 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7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https://git-scm.com/download/mac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33880" y="116640"/>
            <a:ext cx="1186668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instalar...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790560" y="1334520"/>
            <a:ext cx="11096640" cy="50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plataformas baseadas no sistema operacional Linux, sua instalação torna-se bem simplificada necessitando somente da ajuda do gerenciador de pacotes (APT-GET):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	 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$ </a:t>
            </a:r>
            <a:r>
              <a:rPr lang="pt-BR" sz="37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s</a:t>
            </a:r>
            <a:r>
              <a:rPr lang="pt-BR" sz="37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udo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</a:t>
            </a:r>
            <a:r>
              <a:rPr lang="pt-BR" sz="37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apt-get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install</a:t>
            </a:r>
            <a:r>
              <a:rPr lang="pt-BR" sz="3700" b="1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git</a:t>
            </a:r>
            <a:endParaRPr lang="pt-BR" sz="3700" b="1" strike="noStrike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nsolas" panose="020B0609020204030204" pitchFamily="49" charset="0"/>
            </a:endParaRPr>
          </a:p>
        </p:txBody>
      </p:sp>
      <p:pic>
        <p:nvPicPr>
          <p:cNvPr id="115" name="Imagem 114"/>
          <p:cNvPicPr/>
          <p:nvPr/>
        </p:nvPicPr>
        <p:blipFill>
          <a:blip r:embed="rId4"/>
          <a:stretch/>
        </p:blipFill>
        <p:spPr>
          <a:xfrm>
            <a:off x="1076640" y="4205880"/>
            <a:ext cx="1727640" cy="172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m 9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533880" y="116640"/>
            <a:ext cx="77259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Configurando o Git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Imagem 7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533880" y="1269720"/>
            <a:ext cx="11394884" cy="54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 relação as configuração básica de funcionamento do Git, iremos listar aqui os comandos necessários para alinhar sua aplicação local versionada com o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com seu repositório oficial alocado no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m 9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533880" y="116640"/>
            <a:ext cx="77259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Configurando o Git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Imagem 7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9B35D39C-7F7C-4A38-942F-437B5F5AD0F7}"/>
              </a:ext>
            </a:extLst>
          </p:cNvPr>
          <p:cNvSpPr/>
          <p:nvPr/>
        </p:nvSpPr>
        <p:spPr>
          <a:xfrm>
            <a:off x="223200" y="1386360"/>
            <a:ext cx="11968800" cy="54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Os comando são :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$ </a:t>
            </a:r>
            <a:r>
              <a:rPr lang="pt-BR" sz="37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git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config --global user.name “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Username</a:t>
            </a:r>
            <a:r>
              <a:rPr lang="pt-BR" sz="3700" b="1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</a:t>
            </a:r>
            <a:r>
              <a:rPr lang="pt-BR" sz="3700" b="1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do 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github</a:t>
            </a:r>
            <a:r>
              <a:rPr lang="pt-BR" sz="3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”</a:t>
            </a:r>
            <a:endParaRPr lang="pt-BR" sz="37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panose="020B0609020204030204" pitchFamily="49" charset="0"/>
              <a:ea typeface="DejaVu Sans"/>
            </a:endParaRPr>
          </a:p>
          <a:p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panose="020B0609020204030204" pitchFamily="49" charset="0"/>
            </a:endParaRPr>
          </a:p>
          <a:p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$ </a:t>
            </a:r>
            <a:r>
              <a:rPr lang="pt-BR" sz="37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git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config --global </a:t>
            </a:r>
            <a:r>
              <a:rPr lang="pt-BR" sz="37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user.email</a:t>
            </a: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“</a:t>
            </a:r>
            <a:r>
              <a:rPr lang="pt-BR" sz="3700" b="1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E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mail</a:t>
            </a:r>
            <a:r>
              <a:rPr lang="pt-BR" sz="3700" b="1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 do </a:t>
            </a:r>
            <a:r>
              <a:rPr lang="pt-BR" sz="3700" b="1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github</a:t>
            </a:r>
            <a:r>
              <a:rPr lang="pt-BR" sz="3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panose="020B0609020204030204" pitchFamily="49" charset="0"/>
                <a:ea typeface="DejaVu Sans"/>
              </a:rPr>
              <a:t>”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86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533880" y="116640"/>
            <a:ext cx="1186668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Criando uma conta no GitHub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533880" y="1248043"/>
            <a:ext cx="98956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Nesta parte iremos mostrar de forma pratica e dinâmica como criar uma conta no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752632-287A-4DAA-9C0C-CB3DF1297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77" y="3017352"/>
            <a:ext cx="5527965" cy="3095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m 12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Comandos básicos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7"/>
          <p:cNvPicPr/>
          <p:nvPr/>
        </p:nvPicPr>
        <p:blipFill>
          <a:blip r:embed="rId3"/>
          <a:stretch/>
        </p:blipFill>
        <p:spPr>
          <a:xfrm>
            <a:off x="10728000" y="576000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91340" y="1170360"/>
            <a:ext cx="11807640" cy="56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CLONE: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S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implesmente faz uma copia exata do que está em seu repositório naquele momento de execução, trazendo todos os arquivos, conjuntos de pastas e </a:t>
            </a:r>
            <a:r>
              <a:rPr lang="pt-BR" sz="3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etc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;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STATUS: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omando </a:t>
            </a:r>
            <a:r>
              <a:rPr lang="pt-BR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que 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lista como está seu repositório, se necessita de commits, ou se todos seus arquivos estão em perfeita sincronia com o repositório, e vice versa. Utilizando geralmente antes do comando </a:t>
            </a:r>
            <a:r>
              <a:rPr lang="pt-BR" sz="3500" b="0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</a:t>
            </a:r>
            <a:r>
              <a:rPr lang="pt-BR" sz="35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b="0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add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;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Liberation Mono;Courier New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m 12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Comandos básicos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7"/>
          <p:cNvPicPr/>
          <p:nvPr/>
        </p:nvPicPr>
        <p:blipFill>
          <a:blip r:embed="rId3"/>
          <a:stretch/>
        </p:blipFill>
        <p:spPr>
          <a:xfrm>
            <a:off x="10728000" y="576000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91340" y="1170360"/>
            <a:ext cx="11807640" cy="56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ADD&lt;arquivos...&gt;: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É uma forma de sinalizar e demarcar quais arquivos estarão na lista de alterações nas próximas atualização entre as versões de sua maquina com a versão contida no repositório do Github;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COMMIT -M "descrição da atualização":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Este comando é responsável por agrupar as alteração em pacotes (commits) adicionadas com o comando anterior;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486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m 12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Comandos básicos...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Imagem 7"/>
          <p:cNvPicPr/>
          <p:nvPr/>
        </p:nvPicPr>
        <p:blipFill>
          <a:blip r:embed="rId3"/>
          <a:stretch/>
        </p:blipFill>
        <p:spPr>
          <a:xfrm>
            <a:off x="10835880" y="584136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91340" y="644400"/>
            <a:ext cx="11807640" cy="35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PUSH: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Com ele você ira fazer a atualização  e o alinhamento entre sua versão local e seu repositório no </a:t>
            </a:r>
            <a:r>
              <a:rPr lang="pt-BR" sz="3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github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, onde será necessário colocar sua senha e seu </a:t>
            </a:r>
            <a:r>
              <a:rPr lang="pt-BR" sz="3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password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para autenticação na plataforma;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 PULL:</a:t>
            </a:r>
            <a:r>
              <a:rPr lang="pt-BR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Ao contrario do comando anterior que faz a atualização da sua versão local empurrando dados para o repositório, ele busca todas as alterações encontradas e realiza a sincronização de sua versão local com a do repositório.</a:t>
            </a:r>
            <a:endParaRPr lang="pt-BR" sz="3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5"/>
          <p:cNvPicPr/>
          <p:nvPr/>
        </p:nvPicPr>
        <p:blipFill>
          <a:blip r:embed="rId2"/>
          <a:stretch/>
        </p:blipFill>
        <p:spPr>
          <a:xfrm>
            <a:off x="10146960" y="5104080"/>
            <a:ext cx="2043000" cy="1531800"/>
          </a:xfrm>
          <a:prstGeom prst="rect">
            <a:avLst/>
          </a:prstGeom>
          <a:ln>
            <a:noFill/>
          </a:ln>
        </p:spPr>
      </p:pic>
      <p:pic>
        <p:nvPicPr>
          <p:cNvPr id="76" name="Imagem 4"/>
          <p:cNvPicPr/>
          <p:nvPr/>
        </p:nvPicPr>
        <p:blipFill>
          <a:blip r:embed="rId3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533880" y="116640"/>
            <a:ext cx="66765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vamos aprender?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914760" y="1166760"/>
            <a:ext cx="10360800" cy="50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são 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e GitHub;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Instalação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configuração 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Git;</a:t>
            </a:r>
          </a:p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Criar uma conta no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Comandos básicos;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 prático;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são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branchs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m 12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 de utilização básica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magem 7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35959" y="1527043"/>
            <a:ext cx="11318401" cy="5705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Criaremos um repositório com o nome GDG;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Faremos o clone do mesmo para criação de sua pasta em nosso ambiente;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Criaremos um arquivo de texto se nenhum conteúdo e verificaremos os resultados;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9309404" y="5085720"/>
            <a:ext cx="2648160" cy="165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m 12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 de utilização básica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magem 7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02546" y="1527043"/>
            <a:ext cx="10999745" cy="5705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om o </a:t>
            </a:r>
            <a:r>
              <a:rPr lang="pt-BR" sz="3700" b="0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git</a:t>
            </a:r>
            <a:r>
              <a:rPr lang="pt-BR" sz="37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status</a:t>
            </a:r>
            <a:r>
              <a:rPr lang="pt-BR" sz="37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remos adicionar os arquivos encontrados e o </a:t>
            </a:r>
            <a:r>
              <a:rPr lang="pt-BR" sz="3700" b="0" strike="noStrike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commit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do pacote de atualização;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 </a:t>
            </a:r>
          </a:p>
          <a:p>
            <a:pPr marL="216000" indent="-21564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Subiremos o arquivo criado para o repositório 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.</a:t>
            </a:r>
            <a:endParaRPr lang="pt-BR" sz="37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9141294" y="4756320"/>
            <a:ext cx="2648160" cy="1655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623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140"/>
          <p:cNvPicPr/>
          <p:nvPr/>
        </p:nvPicPr>
        <p:blipFill>
          <a:blip r:embed="rId2"/>
          <a:stretch/>
        </p:blipFill>
        <p:spPr>
          <a:xfrm>
            <a:off x="5680364" y="4308764"/>
            <a:ext cx="6404706" cy="2549236"/>
          </a:xfrm>
          <a:prstGeom prst="rect">
            <a:avLst/>
          </a:prstGeom>
          <a:ln>
            <a:noFill/>
          </a:ln>
        </p:spPr>
      </p:pic>
      <p:pic>
        <p:nvPicPr>
          <p:cNvPr id="137" name="Imagem 12"/>
          <p:cNvPicPr/>
          <p:nvPr/>
        </p:nvPicPr>
        <p:blipFill>
          <a:blip r:embed="rId3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533880" y="116640"/>
            <a:ext cx="92181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são Brachs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Imagem 7"/>
          <p:cNvPicPr/>
          <p:nvPr/>
        </p:nvPicPr>
        <p:blipFill>
          <a:blip r:embed="rId4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91340" y="1449677"/>
            <a:ext cx="11807640" cy="35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Nada mais seria que ambientes de trabalhos separados (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ex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Liberation Mono;Courier New"/>
              </a:rPr>
              <a:t>: desenvolvimento, test, produção), que possibilita-nos fazer alterações em documentos e arquivos aos quais não queremos fazer nos originais, seria basicamente uma copia de seu projeto em áreas diferentes para edição.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33880" y="116640"/>
            <a:ext cx="1137744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</a:t>
            </a: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Dúvidas?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Imagem 142"/>
          <p:cNvPicPr/>
          <p:nvPr/>
        </p:nvPicPr>
        <p:blipFill>
          <a:blip r:embed="rId2"/>
          <a:stretch/>
        </p:blipFill>
        <p:spPr>
          <a:xfrm>
            <a:off x="-36720" y="0"/>
            <a:ext cx="6984000" cy="6984000"/>
          </a:xfrm>
          <a:prstGeom prst="rect">
            <a:avLst/>
          </a:prstGeom>
          <a:ln>
            <a:noFill/>
          </a:ln>
        </p:spPr>
      </p:pic>
      <p:pic>
        <p:nvPicPr>
          <p:cNvPr id="144" name="Imagem 143"/>
          <p:cNvPicPr/>
          <p:nvPr/>
        </p:nvPicPr>
        <p:blipFill>
          <a:blip r:embed="rId3"/>
          <a:stretch/>
        </p:blipFill>
        <p:spPr>
          <a:xfrm>
            <a:off x="6912000" y="0"/>
            <a:ext cx="5283360" cy="685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Espaço Reservado para Conteúdo 4"/>
          <p:cNvPicPr/>
          <p:nvPr/>
        </p:nvPicPr>
        <p:blipFill>
          <a:blip r:embed="rId2"/>
          <a:stretch/>
        </p:blipFill>
        <p:spPr>
          <a:xfrm>
            <a:off x="4155120" y="1662840"/>
            <a:ext cx="3479400" cy="4349520"/>
          </a:xfrm>
          <a:prstGeom prst="rect">
            <a:avLst/>
          </a:prstGeom>
          <a:ln>
            <a:noFill/>
          </a:ln>
        </p:spPr>
      </p:pic>
      <p:pic>
        <p:nvPicPr>
          <p:cNvPr id="146" name="Imagem 5"/>
          <p:cNvPicPr/>
          <p:nvPr/>
        </p:nvPicPr>
        <p:blipFill>
          <a:blip r:embed="rId3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533880" y="116640"/>
            <a:ext cx="1137744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</a:t>
            </a: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Dúvidas?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5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pic>
        <p:nvPicPr>
          <p:cNvPr id="149" name="Imagem 8"/>
          <p:cNvPicPr/>
          <p:nvPr/>
        </p:nvPicPr>
        <p:blipFill>
          <a:blip r:embed="rId3"/>
          <a:stretch/>
        </p:blipFill>
        <p:spPr>
          <a:xfrm>
            <a:off x="9969120" y="5209560"/>
            <a:ext cx="2043000" cy="15318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2068200" y="163080"/>
            <a:ext cx="7899120" cy="142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815840" y="3553560"/>
            <a:ext cx="8332920" cy="6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Wendreo Luciano Fernandes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Imagem 3"/>
          <p:cNvPicPr/>
          <p:nvPr/>
        </p:nvPicPr>
        <p:blipFill>
          <a:blip r:embed="rId4"/>
          <a:stretch/>
        </p:blipFill>
        <p:spPr>
          <a:xfrm>
            <a:off x="642600" y="1973520"/>
            <a:ext cx="1171080" cy="1171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1851120" y="2196747"/>
            <a:ext cx="8332920" cy="6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gdgsaojao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1821240" y="2438280"/>
            <a:ext cx="8332920" cy="6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Imagem 12"/>
          <p:cNvPicPr/>
          <p:nvPr/>
        </p:nvPicPr>
        <p:blipFill>
          <a:blip r:embed="rId5"/>
          <a:stretch/>
        </p:blipFill>
        <p:spPr>
          <a:xfrm>
            <a:off x="6523920" y="2035800"/>
            <a:ext cx="1171080" cy="116532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7706520" y="2195280"/>
            <a:ext cx="3677400" cy="6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GDG São João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Imagem 16"/>
          <p:cNvPicPr/>
          <p:nvPr/>
        </p:nvPicPr>
        <p:blipFill>
          <a:blip r:embed="rId6"/>
          <a:stretch/>
        </p:blipFill>
        <p:spPr>
          <a:xfrm>
            <a:off x="630720" y="3558600"/>
            <a:ext cx="1165320" cy="116532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1851120" y="4082760"/>
            <a:ext cx="8332920" cy="6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Douglas Domenciano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m 10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3312000" y="3674880"/>
            <a:ext cx="7411680" cy="174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Wendreo Fernandes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Graduando em Análise e Desenvolvimento de Sistemas (UNIFEOB);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Técnico em Informática para Internet (IFSP);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Membro do GDG São João da Boa Vista.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1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Contato: </a:t>
            </a:r>
            <a:r>
              <a:rPr lang="pt-BR" sz="20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wendreo.fernandes@unifeob.edu.br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33880" y="116640"/>
            <a:ext cx="40683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Somos?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36000" y="3528000"/>
            <a:ext cx="1741320" cy="17413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  <a:effectLst>
            <a:outerShdw blurRad="406400" dist="50800" dir="5400000" sx="90000" sy="-19000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1493280" y="3558240"/>
            <a:ext cx="1113840" cy="57348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Imagem 9"/>
          <p:cNvPicPr/>
          <p:nvPr/>
        </p:nvPicPr>
        <p:blipFill>
          <a:blip r:embed="rId4"/>
          <a:stretch/>
        </p:blipFill>
        <p:spPr>
          <a:xfrm>
            <a:off x="308160" y="6221520"/>
            <a:ext cx="3905280" cy="416520"/>
          </a:xfrm>
          <a:prstGeom prst="rect">
            <a:avLst/>
          </a:prstGeom>
          <a:ln>
            <a:noFill/>
          </a:ln>
          <a:effectLst>
            <a:outerShdw blurRad="165100" dist="38100" dir="5400000" sx="90000" sy="-19000" rotWithShape="0">
              <a:srgbClr val="000000">
                <a:alpha val="67000"/>
              </a:srgbClr>
            </a:outerShdw>
          </a:effectLst>
        </p:spPr>
      </p:pic>
      <p:pic>
        <p:nvPicPr>
          <p:cNvPr id="85" name="Imagem 11"/>
          <p:cNvPicPr/>
          <p:nvPr/>
        </p:nvPicPr>
        <p:blipFill>
          <a:blip r:embed="rId5"/>
          <a:stretch/>
        </p:blipFill>
        <p:spPr>
          <a:xfrm>
            <a:off x="9876600" y="6114960"/>
            <a:ext cx="2005560" cy="451080"/>
          </a:xfrm>
          <a:prstGeom prst="rect">
            <a:avLst/>
          </a:prstGeom>
          <a:ln>
            <a:noFill/>
          </a:ln>
          <a:effectLst>
            <a:outerShdw blurRad="215900" dist="88900" dir="5400000" sx="90000" sy="-19000" rotWithShape="0">
              <a:srgbClr val="000000">
                <a:alpha val="93000"/>
              </a:srgbClr>
            </a:outerShdw>
          </a:effectLst>
        </p:spPr>
      </p:pic>
      <p:pic>
        <p:nvPicPr>
          <p:cNvPr id="86" name="Imagem 12"/>
          <p:cNvPicPr/>
          <p:nvPr/>
        </p:nvPicPr>
        <p:blipFill>
          <a:blip r:embed="rId6"/>
          <a:stretch/>
        </p:blipFill>
        <p:spPr>
          <a:xfrm>
            <a:off x="1204560" y="5424120"/>
            <a:ext cx="1691640" cy="650520"/>
          </a:xfrm>
          <a:prstGeom prst="rect">
            <a:avLst/>
          </a:prstGeom>
          <a:ln>
            <a:noFill/>
          </a:ln>
        </p:spPr>
      </p:pic>
      <p:sp>
        <p:nvSpPr>
          <p:cNvPr id="87" name="CustomShape 5"/>
          <p:cNvSpPr/>
          <p:nvPr/>
        </p:nvSpPr>
        <p:spPr>
          <a:xfrm>
            <a:off x="3315960" y="1127160"/>
            <a:ext cx="7411680" cy="18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Douglas Junior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Graduando em Análise e Desenvolvimento de Sistemas (UNIFEOB);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Técnico em Informática (ETEC);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Membro do GDG São João da Boa Vista.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Contato: </a:t>
            </a:r>
            <a:r>
              <a:rPr lang="pt-BR" sz="20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douglas.junior@unifeob.edu.br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922320" y="1210320"/>
            <a:ext cx="1741320" cy="1741320"/>
          </a:xfrm>
          <a:prstGeom prst="ellipse">
            <a:avLst/>
          </a:prstGeom>
          <a:blipFill>
            <a:blip r:embed="rId7"/>
            <a:stretch>
              <a:fillRect l="-7924" r="-7924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  <a:effectLst>
            <a:outerShdw blurRad="406400" dist="50800" dir="5400000" sx="90000" sy="-19000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7"/>
          <p:cNvSpPr/>
          <p:nvPr/>
        </p:nvSpPr>
        <p:spPr>
          <a:xfrm>
            <a:off x="1526040" y="5800320"/>
            <a:ext cx="1113840" cy="57348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m 3"/>
          <p:cNvPicPr/>
          <p:nvPr/>
        </p:nvPicPr>
        <p:blipFill>
          <a:blip r:embed="rId2"/>
          <a:stretch/>
        </p:blipFill>
        <p:spPr>
          <a:xfrm>
            <a:off x="308160" y="6221520"/>
            <a:ext cx="3905280" cy="416520"/>
          </a:xfrm>
          <a:prstGeom prst="rect">
            <a:avLst/>
          </a:prstGeom>
          <a:ln>
            <a:noFill/>
          </a:ln>
          <a:effectLst>
            <a:outerShdw blurRad="165100" dist="38100" dir="5400000" sx="90000" sy="-19000" rotWithShape="0">
              <a:srgbClr val="000000">
                <a:alpha val="67000"/>
              </a:srgbClr>
            </a:outerShdw>
          </a:effectLst>
        </p:spPr>
      </p:pic>
      <p:pic>
        <p:nvPicPr>
          <p:cNvPr id="91" name="Imagem 90"/>
          <p:cNvPicPr/>
          <p:nvPr/>
        </p:nvPicPr>
        <p:blipFill>
          <a:blip r:embed="rId3"/>
          <a:stretch/>
        </p:blipFill>
        <p:spPr>
          <a:xfrm>
            <a:off x="83160" y="792000"/>
            <a:ext cx="12053520" cy="503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33880" y="116640"/>
            <a:ext cx="96897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Desenvolvido por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BD381A-8904-4684-A624-BAF7CA28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42" y="1881275"/>
            <a:ext cx="2866703" cy="35838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15BA0DE-78AB-4114-AB65-44D613CC3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92" y="1881275"/>
            <a:ext cx="2866703" cy="3583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33880" y="116640"/>
            <a:ext cx="96897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Desenvolvido por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BD381A-8904-4684-A624-BAF7CA28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42" y="1881275"/>
            <a:ext cx="2866703" cy="35838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15BA0DE-78AB-4114-AB65-44D613CC3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92" y="1881275"/>
            <a:ext cx="2866703" cy="3583822"/>
          </a:xfrm>
          <a:prstGeom prst="rect">
            <a:avLst/>
          </a:prstGeom>
        </p:spPr>
      </p:pic>
      <p:sp>
        <p:nvSpPr>
          <p:cNvPr id="17" name="CustomShape 2">
            <a:extLst>
              <a:ext uri="{FF2B5EF4-FFF2-40B4-BE49-F238E27FC236}">
                <a16:creationId xmlns:a16="http://schemas.microsoft.com/office/drawing/2014/main" id="{07646FB8-C5BB-4D3C-B7DF-D0D80C793198}"/>
              </a:ext>
            </a:extLst>
          </p:cNvPr>
          <p:cNvSpPr/>
          <p:nvPr/>
        </p:nvSpPr>
        <p:spPr>
          <a:xfrm>
            <a:off x="1688905" y="1236425"/>
            <a:ext cx="3309075" cy="644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Linus Torvalds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7FD2E60-26A1-4AAF-85F3-1CEAFA18C71C}"/>
              </a:ext>
            </a:extLst>
          </p:cNvPr>
          <p:cNvSpPr/>
          <p:nvPr/>
        </p:nvSpPr>
        <p:spPr>
          <a:xfrm>
            <a:off x="6889553" y="1236425"/>
            <a:ext cx="3309075" cy="644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pt-BR" sz="37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Junio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 </a:t>
            </a:r>
            <a:r>
              <a:rPr lang="pt-BR" sz="37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Hamano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AA7A9094-07E3-45BE-B1DF-331C0161D0E0}"/>
              </a:ext>
            </a:extLst>
          </p:cNvPr>
          <p:cNvSpPr/>
          <p:nvPr/>
        </p:nvSpPr>
        <p:spPr>
          <a:xfrm>
            <a:off x="1467720" y="5539651"/>
            <a:ext cx="4131090" cy="644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Criador do Linux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A7103704-ABBA-4983-95F3-6BBF8E0330AA}"/>
              </a:ext>
            </a:extLst>
          </p:cNvPr>
          <p:cNvSpPr/>
          <p:nvPr/>
        </p:nvSpPr>
        <p:spPr>
          <a:xfrm>
            <a:off x="6570306" y="5539651"/>
            <a:ext cx="3947571" cy="644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Hacker japonês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6616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33880" y="116640"/>
            <a:ext cx="96897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é Git 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720000" y="1584000"/>
            <a:ext cx="1072764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Git é um sistema de controle de versão de arquivos. Através deles podemos desenvolver projetos na qual diversas pessoas podem contribuir simultaneamente no mesmo, editando e criando novos arquivos e permitindo que os mesmos possam existir sem o risco de suas alterações serem sobrescritas.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2033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m 95"/>
          <p:cNvPicPr/>
          <p:nvPr/>
        </p:nvPicPr>
        <p:blipFill>
          <a:blip r:embed="rId2"/>
          <a:stretch/>
        </p:blipFill>
        <p:spPr>
          <a:xfrm>
            <a:off x="130680" y="360000"/>
            <a:ext cx="11881080" cy="62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24"/>
          <p:cNvPicPr/>
          <p:nvPr/>
        </p:nvPicPr>
        <p:blipFill>
          <a:blip r:embed="rId2"/>
          <a:stretch/>
        </p:blipFill>
        <p:spPr>
          <a:xfrm>
            <a:off x="0" y="0"/>
            <a:ext cx="12190320" cy="8460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533880" y="116640"/>
            <a:ext cx="968976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é </a:t>
            </a:r>
            <a:r>
              <a:rPr lang="pt-BR" sz="4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  <a:r>
              <a:rPr lang="pt-B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Imagem 3"/>
          <p:cNvPicPr/>
          <p:nvPr/>
        </p:nvPicPr>
        <p:blipFill>
          <a:blip r:embed="rId3"/>
          <a:stretch/>
        </p:blipFill>
        <p:spPr>
          <a:xfrm>
            <a:off x="111600" y="5903640"/>
            <a:ext cx="1356120" cy="101664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720000" y="1584000"/>
            <a:ext cx="1072764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 maior repositório open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source</a:t>
            </a: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existente atualmente;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Sendo o um serviço web para armazenamento de projetos “gratuito”, gerenciados por </a:t>
            </a:r>
            <a:r>
              <a:rPr lang="pt-BR" sz="37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git</a:t>
            </a:r>
            <a:r>
              <a:rPr lang="pt-BR" sz="3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;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Possuem uma comunicação de transferências e verificações de alterações de arquivos.</a:t>
            </a:r>
            <a:endParaRPr lang="pt-BR" sz="3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760</Words>
  <Application>Microsoft Office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DejaVu Sans</vt:lpstr>
      <vt:lpstr>Liberation Mono;Courier New</vt:lpstr>
      <vt:lpstr>Noto Sans CJK SC Regular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Wendreo L. Fernandes</cp:lastModifiedBy>
  <cp:revision>68</cp:revision>
  <dcterms:created xsi:type="dcterms:W3CDTF">2017-05-07T00:43:07Z</dcterms:created>
  <dcterms:modified xsi:type="dcterms:W3CDTF">2017-11-20T22:59:28Z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40</vt:i4>
  </property>
</Properties>
</file>